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3716000" cy="13716000"/>
  <p:notesSz cx="13716000" cy="13716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ubik" panose="020B0604020202020204" charset="-79"/>
      <p:regular r:id="rId8"/>
      <p:bold r:id="rId9"/>
      <p:italic r:id="rId10"/>
      <p:boldItalic r:id="rId11"/>
    </p:embeddedFont>
    <p:embeddedFont>
      <p:font typeface="Rubik-BoldItalic" panose="020B0604020202020204" charset="-79"/>
      <p:bold r:id="rId12"/>
      <p:italic r:id="rId13"/>
      <p:boldItalic r:id="rId14"/>
    </p:embeddedFont>
    <p:embeddedFont>
      <p:font typeface="Rubik-Medium" panose="020B0604020202020204" charset="-79"/>
      <p:regular r:id="rId15"/>
      <p:italic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261CB-0DB0-F24F-A402-560F4D28F77F}" v="16" dt="2022-08-04T13:12:15.39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38" d="100"/>
          <a:sy n="38" d="100"/>
        </p:scale>
        <p:origin x="156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700" y="4251960"/>
            <a:ext cx="11658600" cy="288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7400" y="7680960"/>
            <a:ext cx="96012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2C292B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1" i="1">
                <a:solidFill>
                  <a:srgbClr val="2C292B"/>
                </a:solidFill>
                <a:latin typeface="Rubik-BoldItalic"/>
                <a:cs typeface="Rubik-BoldIt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2C292B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800" y="3154680"/>
            <a:ext cx="596646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63740" y="3154680"/>
            <a:ext cx="596646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2C292B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950" y="782015"/>
            <a:ext cx="12994098" cy="145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2C292B"/>
                </a:solidFill>
                <a:latin typeface="Rubik"/>
                <a:cs typeface="Rubi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7497" y="5221123"/>
            <a:ext cx="6099809" cy="505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1">
                <a:solidFill>
                  <a:srgbClr val="2C292B"/>
                </a:solidFill>
                <a:latin typeface="Rubik-BoldItalic"/>
                <a:cs typeface="Rubik-BoldIt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13716000" cy="10896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7D3FCB-C2C1-995A-4F93-7FABA1FCD08B}"/>
              </a:ext>
            </a:extLst>
          </p:cNvPr>
          <p:cNvSpPr txBox="1"/>
          <p:nvPr/>
        </p:nvSpPr>
        <p:spPr>
          <a:xfrm>
            <a:off x="6857999" y="3383340"/>
            <a:ext cx="6858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40640">
              <a:lnSpc>
                <a:spcPct val="100000"/>
              </a:lnSpc>
              <a:spcBef>
                <a:spcPts val="100"/>
              </a:spcBef>
            </a:pPr>
            <a:r>
              <a:rPr lang="en-GB" sz="3200" spc="-10" dirty="0">
                <a:solidFill>
                  <a:srgbClr val="FFFFFF"/>
                </a:solidFill>
                <a:latin typeface="Rubik-Medium"/>
                <a:cs typeface="Rubik-Medium"/>
              </a:rPr>
              <a:t>Here’s</a:t>
            </a:r>
            <a:r>
              <a:rPr lang="en-GB" sz="3200" spc="-7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Rubik-Medium"/>
                <a:cs typeface="Rubik-Medium"/>
              </a:rPr>
              <a:t>a</a:t>
            </a:r>
            <a:r>
              <a:rPr lang="en-GB" sz="3200" spc="-12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Rubik-Medium"/>
                <a:cs typeface="Rubik-Medium"/>
              </a:rPr>
              <a:t>few</a:t>
            </a:r>
            <a:r>
              <a:rPr lang="en-GB" sz="3200" spc="-14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Rubik-Medium"/>
                <a:cs typeface="Rubik-Medium"/>
              </a:rPr>
              <a:t>questions</a:t>
            </a:r>
            <a:r>
              <a:rPr lang="en-GB" sz="3200" spc="-13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3200" spc="-25" dirty="0">
                <a:solidFill>
                  <a:srgbClr val="FFFFFF"/>
                </a:solidFill>
                <a:latin typeface="Rubik-Medium"/>
                <a:cs typeface="Rubik-Medium"/>
              </a:rPr>
              <a:t>to </a:t>
            </a:r>
            <a:r>
              <a:rPr lang="en-GB" sz="3200" dirty="0">
                <a:solidFill>
                  <a:srgbClr val="FFFFFF"/>
                </a:solidFill>
                <a:latin typeface="Rubik-Medium"/>
                <a:cs typeface="Rubik-Medium"/>
              </a:rPr>
              <a:t>consider</a:t>
            </a:r>
            <a:r>
              <a:rPr lang="en-GB" sz="3200" spc="-14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Rubik-Medium"/>
                <a:cs typeface="Rubik-Medium"/>
              </a:rPr>
              <a:t>to</a:t>
            </a:r>
            <a:r>
              <a:rPr lang="en-GB" sz="3200" spc="-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Rubik-Medium"/>
                <a:cs typeface="Rubik-Medium"/>
              </a:rPr>
              <a:t>determine</a:t>
            </a:r>
            <a:r>
              <a:rPr lang="en-GB" sz="3200" spc="-7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3200" spc="-25" dirty="0">
                <a:solidFill>
                  <a:srgbClr val="FFFFFF"/>
                </a:solidFill>
                <a:latin typeface="Rubik-Medium"/>
                <a:cs typeface="Rubik-Medium"/>
              </a:rPr>
              <a:t>the </a:t>
            </a:r>
            <a:r>
              <a:rPr lang="en-GB" sz="3200" dirty="0">
                <a:solidFill>
                  <a:srgbClr val="FFFFFF"/>
                </a:solidFill>
                <a:latin typeface="Rubik-Medium"/>
                <a:cs typeface="Rubik-Medium"/>
              </a:rPr>
              <a:t>credibility</a:t>
            </a:r>
            <a:r>
              <a:rPr lang="en-GB" sz="3200" spc="-10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Rubik-Medium"/>
                <a:cs typeface="Rubik-Medium"/>
              </a:rPr>
              <a:t>of</a:t>
            </a:r>
            <a:r>
              <a:rPr lang="en-GB" sz="3200" spc="-15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Rubik-Medium"/>
                <a:cs typeface="Rubik-Medium"/>
              </a:rPr>
              <a:t>the</a:t>
            </a:r>
            <a:r>
              <a:rPr lang="en-GB" sz="3200" spc="-2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lang="en-GB" sz="3200" spc="-10" dirty="0">
                <a:solidFill>
                  <a:srgbClr val="FFFFFF"/>
                </a:solidFill>
                <a:latin typeface="Rubik-Medium"/>
                <a:cs typeface="Rubik-Medium"/>
              </a:rPr>
              <a:t>source:</a:t>
            </a:r>
            <a:endParaRPr lang="en-GB" sz="3200" dirty="0">
              <a:latin typeface="Rubik-Medium"/>
              <a:cs typeface="Rubik-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18E783-055F-D08E-0C01-6EEE0E2B1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68" y="11795153"/>
            <a:ext cx="3683000" cy="508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0F18B0B-9B06-16F2-2BDC-2C1A9A17E2A9}"/>
              </a:ext>
            </a:extLst>
          </p:cNvPr>
          <p:cNvSpPr/>
          <p:nvPr/>
        </p:nvSpPr>
        <p:spPr>
          <a:xfrm>
            <a:off x="2652575" y="1938627"/>
            <a:ext cx="1761545" cy="17615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834">
              <a:lnSpc>
                <a:spcPct val="100000"/>
              </a:lnSpc>
              <a:spcBef>
                <a:spcPts val="100"/>
              </a:spcBef>
            </a:pP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so</a:t>
            </a:r>
            <a:r>
              <a:rPr spc="-35" dirty="0"/>
              <a:t> </a:t>
            </a:r>
            <a:r>
              <a:rPr dirty="0"/>
              <a:t>many</a:t>
            </a:r>
            <a:r>
              <a:rPr spc="-155" dirty="0"/>
              <a:t> </a:t>
            </a:r>
            <a:r>
              <a:rPr dirty="0"/>
              <a:t>patient</a:t>
            </a:r>
            <a:r>
              <a:rPr spc="-35" dirty="0"/>
              <a:t> </a:t>
            </a:r>
            <a:r>
              <a:rPr dirty="0"/>
              <a:t>resource</a:t>
            </a:r>
            <a:r>
              <a:rPr spc="-135" dirty="0"/>
              <a:t> </a:t>
            </a:r>
            <a:r>
              <a:rPr spc="-10" dirty="0"/>
              <a:t>websites, </a:t>
            </a:r>
            <a:r>
              <a:rPr dirty="0"/>
              <a:t>how</a:t>
            </a:r>
            <a:r>
              <a:rPr spc="-155" dirty="0"/>
              <a:t> </a:t>
            </a:r>
            <a:r>
              <a:rPr dirty="0"/>
              <a:t>do</a:t>
            </a:r>
            <a:r>
              <a:rPr spc="-155" dirty="0"/>
              <a:t> </a:t>
            </a:r>
            <a:r>
              <a:rPr dirty="0"/>
              <a:t>you</a:t>
            </a:r>
            <a:r>
              <a:rPr spc="-35" dirty="0"/>
              <a:t> </a:t>
            </a:r>
            <a:r>
              <a:rPr spc="-20" dirty="0"/>
              <a:t>know</a:t>
            </a:r>
            <a:r>
              <a:rPr spc="-229" dirty="0"/>
              <a:t> </a:t>
            </a:r>
            <a:r>
              <a:rPr dirty="0"/>
              <a:t>which</a:t>
            </a:r>
            <a:r>
              <a:rPr spc="-35" dirty="0"/>
              <a:t> </a:t>
            </a:r>
            <a:r>
              <a:rPr dirty="0"/>
              <a:t>ones</a:t>
            </a:r>
            <a:r>
              <a:rPr spc="-155" dirty="0"/>
              <a:t> </a:t>
            </a:r>
            <a:r>
              <a:rPr dirty="0"/>
              <a:t>you</a:t>
            </a:r>
            <a:r>
              <a:rPr spc="-40" dirty="0"/>
              <a:t> </a:t>
            </a:r>
            <a:r>
              <a:rPr dirty="0"/>
              <a:t>can</a:t>
            </a:r>
            <a:r>
              <a:rPr spc="-120" dirty="0"/>
              <a:t> </a:t>
            </a:r>
            <a:r>
              <a:rPr spc="-10" dirty="0"/>
              <a:t>trust?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BCAE41-E5CB-F54E-FD2B-2E38AFE97E0B}"/>
              </a:ext>
            </a:extLst>
          </p:cNvPr>
          <p:cNvSpPr/>
          <p:nvPr/>
        </p:nvSpPr>
        <p:spPr>
          <a:xfrm>
            <a:off x="3139607" y="4037260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B0456B-F1A1-4BA2-3CD7-057B73FB7EC1}"/>
              </a:ext>
            </a:extLst>
          </p:cNvPr>
          <p:cNvSpPr/>
          <p:nvPr/>
        </p:nvSpPr>
        <p:spPr>
          <a:xfrm>
            <a:off x="3033718" y="5136349"/>
            <a:ext cx="550126" cy="550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34932C4-632F-B0BA-F96B-93E87A832764}"/>
              </a:ext>
            </a:extLst>
          </p:cNvPr>
          <p:cNvSpPr/>
          <p:nvPr/>
        </p:nvSpPr>
        <p:spPr>
          <a:xfrm>
            <a:off x="6703158" y="5220534"/>
            <a:ext cx="6858000" cy="5943600"/>
          </a:xfrm>
          <a:prstGeom prst="roundRect">
            <a:avLst>
              <a:gd name="adj" fmla="val 3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02990E6C-7E4F-B382-896C-EB94A1D2363A}"/>
              </a:ext>
            </a:extLst>
          </p:cNvPr>
          <p:cNvSpPr/>
          <p:nvPr/>
        </p:nvSpPr>
        <p:spPr>
          <a:xfrm rot="12828329">
            <a:off x="11539210" y="10376338"/>
            <a:ext cx="1260471" cy="157558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7167687" y="5488068"/>
            <a:ext cx="5579110" cy="54085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GB"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Who</a:t>
            </a:r>
            <a:r>
              <a:rPr lang="en-GB" sz="3100" b="1" i="1" spc="-8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lang="en-GB" sz="3100" b="1" i="1" spc="-10" dirty="0">
                <a:solidFill>
                  <a:srgbClr val="2C292B"/>
                </a:solidFill>
                <a:latin typeface="Rubik-BoldItalic"/>
                <a:cs typeface="Rubik-BoldItalic"/>
              </a:rPr>
              <a:t>manages</a:t>
            </a:r>
            <a:r>
              <a:rPr lang="en-GB" sz="3100" b="1" i="1" spc="-13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lang="en-GB" sz="3100" b="1" i="1" spc="-25" dirty="0">
                <a:solidFill>
                  <a:srgbClr val="2C292B"/>
                </a:solidFill>
                <a:latin typeface="Rubik-BoldItalic"/>
                <a:cs typeface="Rubik-BoldItalic"/>
              </a:rPr>
              <a:t>the </a:t>
            </a:r>
            <a:r>
              <a:rPr lang="en-GB" sz="3100" b="1" i="1" spc="-10" dirty="0">
                <a:solidFill>
                  <a:srgbClr val="2C292B"/>
                </a:solidFill>
                <a:latin typeface="Rubik-BoldItalic"/>
                <a:cs typeface="Rubik-BoldItalic"/>
              </a:rPr>
              <a:t>information</a:t>
            </a:r>
            <a:r>
              <a:rPr lang="en-GB" sz="3100" b="1" i="1" spc="-9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lang="en-GB"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and</a:t>
            </a:r>
            <a:r>
              <a:rPr lang="en-GB" sz="3100" b="1" i="1" spc="-8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lang="en-GB"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are</a:t>
            </a:r>
            <a:r>
              <a:rPr lang="en-GB" sz="3100" b="1" i="1" spc="-13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lang="en-GB" sz="3100" b="1" i="1" spc="-20" dirty="0">
                <a:solidFill>
                  <a:srgbClr val="2C292B"/>
                </a:solidFill>
                <a:latin typeface="Rubik-BoldItalic"/>
                <a:cs typeface="Rubik-BoldItalic"/>
              </a:rPr>
              <a:t>they </a:t>
            </a:r>
            <a:r>
              <a:rPr lang="en-GB" sz="3100" b="1" i="1" spc="-10" dirty="0">
                <a:solidFill>
                  <a:srgbClr val="2C292B"/>
                </a:solidFill>
                <a:latin typeface="Rubik-BoldItalic"/>
                <a:cs typeface="Rubik-BoldItalic"/>
              </a:rPr>
              <a:t>experts</a:t>
            </a:r>
            <a:r>
              <a:rPr lang="en-GB" sz="3100" b="1" i="1" spc="-7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lang="en-GB"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on</a:t>
            </a:r>
            <a:r>
              <a:rPr lang="en-GB" sz="3100" b="1" i="1" spc="-12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lang="en-GB"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the</a:t>
            </a:r>
            <a:r>
              <a:rPr lang="en-GB" sz="3100" b="1" i="1" spc="-7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lang="en-GB" sz="3100" b="1" i="1" spc="-10" dirty="0">
                <a:solidFill>
                  <a:srgbClr val="2C292B"/>
                </a:solidFill>
                <a:latin typeface="Rubik-BoldItalic"/>
                <a:cs typeface="Rubik-BoldItalic"/>
              </a:rPr>
              <a:t>subject?</a:t>
            </a:r>
            <a:endParaRPr lang="en-GB" sz="3100" dirty="0">
              <a:latin typeface="Rubik-BoldItalic"/>
              <a:cs typeface="Rubik-BoldItalic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GB" sz="3100" b="1" i="1" dirty="0">
              <a:solidFill>
                <a:srgbClr val="2C292B"/>
              </a:solidFill>
              <a:latin typeface="Rubik-BoldItalic"/>
              <a:cs typeface="Rubik-BoldItalic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Do</a:t>
            </a:r>
            <a:r>
              <a:rPr sz="3100" b="1" i="1" spc="-15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you</a:t>
            </a:r>
            <a:r>
              <a:rPr sz="3100" b="1" i="1" spc="-8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spc="-10" dirty="0">
                <a:solidFill>
                  <a:srgbClr val="2C292B"/>
                </a:solidFill>
                <a:latin typeface="Rubik-BoldItalic"/>
                <a:cs typeface="Rubik-BoldItalic"/>
              </a:rPr>
              <a:t>recognise</a:t>
            </a:r>
            <a:r>
              <a:rPr sz="3100" b="1" i="1" spc="-13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the</a:t>
            </a:r>
            <a:r>
              <a:rPr sz="3100" b="1" i="1" spc="-8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spc="-10" dirty="0">
                <a:solidFill>
                  <a:srgbClr val="2C292B"/>
                </a:solidFill>
                <a:latin typeface="Rubik-BoldItalic"/>
                <a:cs typeface="Rubik-BoldItalic"/>
              </a:rPr>
              <a:t>letters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at</a:t>
            </a:r>
            <a:r>
              <a:rPr sz="3100" b="1" i="1" spc="-13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the</a:t>
            </a:r>
            <a:r>
              <a:rPr sz="3100" b="1" i="1" spc="-5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end</a:t>
            </a:r>
            <a:r>
              <a:rPr sz="3100" b="1" i="1" spc="-5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spc="-20" dirty="0">
                <a:solidFill>
                  <a:srgbClr val="2C292B"/>
                </a:solidFill>
                <a:latin typeface="Rubik-BoldItalic"/>
                <a:cs typeface="Rubik-BoldItalic"/>
              </a:rPr>
              <a:t>of</a:t>
            </a:r>
            <a:r>
              <a:rPr sz="3100" b="1" i="1" spc="-14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the</a:t>
            </a:r>
            <a:r>
              <a:rPr sz="3100" b="1" i="1" spc="-114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spc="-25" dirty="0">
                <a:solidFill>
                  <a:srgbClr val="2C292B"/>
                </a:solidFill>
                <a:latin typeface="Rubik-BoldItalic"/>
                <a:cs typeface="Rubik-BoldItalic"/>
              </a:rPr>
              <a:t>web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address</a:t>
            </a:r>
            <a:r>
              <a:rPr sz="3100" b="1" i="1" spc="-7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and</a:t>
            </a:r>
            <a:r>
              <a:rPr sz="3100" b="1" i="1" spc="-6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is</a:t>
            </a:r>
            <a:r>
              <a:rPr sz="3100" b="1" i="1" spc="-6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it</a:t>
            </a:r>
            <a:r>
              <a:rPr sz="3100" b="1" i="1" spc="-7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spc="-10" dirty="0">
                <a:solidFill>
                  <a:srgbClr val="2C292B"/>
                </a:solidFill>
                <a:latin typeface="Rubik-BoldItalic"/>
                <a:cs typeface="Rubik-BoldItalic"/>
              </a:rPr>
              <a:t>reliable?</a:t>
            </a:r>
            <a:endParaRPr sz="3100" dirty="0">
              <a:latin typeface="Rubik-BoldItalic"/>
              <a:cs typeface="Rubik-BoldItal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 dirty="0">
              <a:latin typeface="Rubik-BoldItalic"/>
              <a:cs typeface="Rubik-BoldItalic"/>
            </a:endParaRPr>
          </a:p>
          <a:p>
            <a:pPr marL="12700" marR="632460" algn="just">
              <a:lnSpc>
                <a:spcPct val="100000"/>
              </a:lnSpc>
              <a:spcBef>
                <a:spcPts val="5"/>
              </a:spcBef>
            </a:pPr>
            <a:r>
              <a:rPr sz="3100" b="1" i="1" spc="-35" dirty="0">
                <a:solidFill>
                  <a:srgbClr val="2C292B"/>
                </a:solidFill>
                <a:latin typeface="Rubik-BoldItalic"/>
                <a:cs typeface="Rubik-BoldItalic"/>
              </a:rPr>
              <a:t>Why</a:t>
            </a:r>
            <a:r>
              <a:rPr sz="3100" b="1" i="1" spc="-13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has</a:t>
            </a:r>
            <a:r>
              <a:rPr sz="3100" b="1" i="1" spc="-114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this</a:t>
            </a:r>
            <a:r>
              <a:rPr sz="3100" b="1" i="1" spc="-6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spc="-10" dirty="0">
                <a:solidFill>
                  <a:srgbClr val="2C292B"/>
                </a:solidFill>
                <a:latin typeface="Rubik-BoldItalic"/>
                <a:cs typeface="Rubik-BoldItalic"/>
              </a:rPr>
              <a:t>information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been</a:t>
            </a:r>
            <a:r>
              <a:rPr sz="3100" b="1" i="1" spc="-10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published</a:t>
            </a:r>
            <a:r>
              <a:rPr sz="3100" b="1" i="1" spc="-105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and</a:t>
            </a:r>
            <a:r>
              <a:rPr sz="3100" b="1" i="1" spc="-16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spc="-20" dirty="0">
                <a:solidFill>
                  <a:srgbClr val="2C292B"/>
                </a:solidFill>
                <a:latin typeface="Rubik-BoldItalic"/>
                <a:cs typeface="Rubik-BoldItalic"/>
              </a:rPr>
              <a:t>what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is</a:t>
            </a:r>
            <a:r>
              <a:rPr sz="3100" b="1" i="1" spc="-4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dirty="0">
                <a:solidFill>
                  <a:srgbClr val="2C292B"/>
                </a:solidFill>
                <a:latin typeface="Rubik-BoldItalic"/>
                <a:cs typeface="Rubik-BoldItalic"/>
              </a:rPr>
              <a:t>its</a:t>
            </a:r>
            <a:r>
              <a:rPr sz="3100" b="1" i="1" spc="-40" dirty="0">
                <a:solidFill>
                  <a:srgbClr val="2C292B"/>
                </a:solidFill>
                <a:latin typeface="Rubik-BoldItalic"/>
                <a:cs typeface="Rubik-BoldItalic"/>
              </a:rPr>
              <a:t> </a:t>
            </a:r>
            <a:r>
              <a:rPr sz="3100" b="1" i="1" spc="-10" dirty="0">
                <a:solidFill>
                  <a:srgbClr val="2C292B"/>
                </a:solidFill>
                <a:latin typeface="Rubik-BoldItalic"/>
                <a:cs typeface="Rubik-BoldItalic"/>
              </a:rPr>
              <a:t>purpose?</a:t>
            </a:r>
            <a:endParaRPr sz="3100" dirty="0">
              <a:latin typeface="Rubik-BoldItalic"/>
              <a:cs typeface="Rubik-BoldItal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19400"/>
            <a:ext cx="13716000" cy="10896600"/>
            <a:chOff x="0" y="2819400"/>
            <a:chExt cx="13716000" cy="10896600"/>
          </a:xfrm>
        </p:grpSpPr>
        <p:sp>
          <p:nvSpPr>
            <p:cNvPr id="3" name="object 3"/>
            <p:cNvSpPr/>
            <p:nvPr/>
          </p:nvSpPr>
          <p:spPr>
            <a:xfrm>
              <a:off x="0" y="2819400"/>
              <a:ext cx="13716000" cy="10896600"/>
            </a:xfrm>
            <a:custGeom>
              <a:avLst/>
              <a:gdLst/>
              <a:ahLst/>
              <a:cxnLst/>
              <a:rect l="l" t="t" r="r" b="b"/>
              <a:pathLst>
                <a:path w="13716000" h="10896600">
                  <a:moveTo>
                    <a:pt x="13716000" y="0"/>
                  </a:moveTo>
                  <a:lnTo>
                    <a:pt x="0" y="0"/>
                  </a:lnTo>
                  <a:lnTo>
                    <a:pt x="0" y="10896600"/>
                  </a:lnTo>
                  <a:lnTo>
                    <a:pt x="13716000" y="10896600"/>
                  </a:lnTo>
                  <a:lnTo>
                    <a:pt x="13716000" y="0"/>
                  </a:lnTo>
                  <a:close/>
                </a:path>
              </a:pathLst>
            </a:custGeom>
            <a:solidFill>
              <a:srgbClr val="C34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5029200"/>
              <a:ext cx="13487400" cy="86868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8350" y="3510280"/>
            <a:ext cx="78898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FFFFFF"/>
                </a:solidFill>
                <a:latin typeface="Rubik-Medium"/>
                <a:cs typeface="Rubik-Medium"/>
              </a:rPr>
              <a:t>Here’s</a:t>
            </a:r>
            <a:r>
              <a:rPr sz="3300" spc="-5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sz="3300" dirty="0">
                <a:solidFill>
                  <a:srgbClr val="FFFFFF"/>
                </a:solidFill>
                <a:latin typeface="Rubik-Medium"/>
                <a:cs typeface="Rubik-Medium"/>
              </a:rPr>
              <a:t>a</a:t>
            </a:r>
            <a:r>
              <a:rPr sz="3300" spc="-10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sz="3300" dirty="0">
                <a:solidFill>
                  <a:srgbClr val="FFFFFF"/>
                </a:solidFill>
                <a:latin typeface="Rubik-Medium"/>
                <a:cs typeface="Rubik-Medium"/>
              </a:rPr>
              <a:t>few</a:t>
            </a:r>
            <a:r>
              <a:rPr sz="3300" spc="-114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sz="3300" dirty="0">
                <a:solidFill>
                  <a:srgbClr val="FFFFFF"/>
                </a:solidFill>
                <a:latin typeface="Rubik-Medium"/>
                <a:cs typeface="Rubik-Medium"/>
              </a:rPr>
              <a:t>questions</a:t>
            </a:r>
            <a:r>
              <a:rPr sz="3300" spc="-11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sz="3300" dirty="0">
                <a:solidFill>
                  <a:srgbClr val="FFFFFF"/>
                </a:solidFill>
                <a:latin typeface="Rubik-Medium"/>
                <a:cs typeface="Rubik-Medium"/>
              </a:rPr>
              <a:t>to</a:t>
            </a:r>
            <a:r>
              <a:rPr sz="3300" spc="-5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sz="3300" dirty="0">
                <a:solidFill>
                  <a:srgbClr val="FFFFFF"/>
                </a:solidFill>
                <a:latin typeface="Rubik-Medium"/>
                <a:cs typeface="Rubik-Medium"/>
              </a:rPr>
              <a:t>consider</a:t>
            </a:r>
            <a:r>
              <a:rPr sz="3300" spc="-17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Rubik-Medium"/>
                <a:cs typeface="Rubik-Medium"/>
              </a:rPr>
              <a:t>to </a:t>
            </a:r>
            <a:r>
              <a:rPr sz="3300" dirty="0">
                <a:solidFill>
                  <a:srgbClr val="FFFFFF"/>
                </a:solidFill>
                <a:latin typeface="Rubik-Medium"/>
                <a:cs typeface="Rubik-Medium"/>
              </a:rPr>
              <a:t>determine</a:t>
            </a:r>
            <a:r>
              <a:rPr sz="3300" spc="-85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sz="3300" dirty="0">
                <a:solidFill>
                  <a:srgbClr val="FFFFFF"/>
                </a:solidFill>
                <a:latin typeface="Rubik-Medium"/>
                <a:cs typeface="Rubik-Medium"/>
              </a:rPr>
              <a:t>the</a:t>
            </a:r>
            <a:r>
              <a:rPr sz="3300" spc="-1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sz="3300" dirty="0">
                <a:solidFill>
                  <a:srgbClr val="FFFFFF"/>
                </a:solidFill>
                <a:latin typeface="Rubik-Medium"/>
                <a:cs typeface="Rubik-Medium"/>
              </a:rPr>
              <a:t>credibility</a:t>
            </a:r>
            <a:r>
              <a:rPr sz="3300" spc="-10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sz="3300" dirty="0">
                <a:solidFill>
                  <a:srgbClr val="FFFFFF"/>
                </a:solidFill>
                <a:latin typeface="Rubik-Medium"/>
                <a:cs typeface="Rubik-Medium"/>
              </a:rPr>
              <a:t>of</a:t>
            </a:r>
            <a:r>
              <a:rPr sz="3300" spc="-150" dirty="0">
                <a:solidFill>
                  <a:srgbClr val="FFFFFF"/>
                </a:solidFill>
                <a:latin typeface="Rubik-Medium"/>
                <a:cs typeface="Rubik-Medium"/>
              </a:rPr>
              <a:t> </a:t>
            </a:r>
            <a:r>
              <a:rPr sz="3300" dirty="0">
                <a:solidFill>
                  <a:srgbClr val="FFFFFF"/>
                </a:solidFill>
                <a:latin typeface="Rubik-Medium"/>
                <a:cs typeface="Rubik-Medium"/>
              </a:rPr>
              <a:t>the</a:t>
            </a:r>
            <a:r>
              <a:rPr sz="3300" spc="-10" dirty="0">
                <a:solidFill>
                  <a:srgbClr val="FFFFFF"/>
                </a:solidFill>
                <a:latin typeface="Rubik-Medium"/>
                <a:cs typeface="Rubik-Medium"/>
              </a:rPr>
              <a:t> source:</a:t>
            </a:r>
            <a:endParaRPr sz="3300" dirty="0">
              <a:latin typeface="Rubik-Medium"/>
              <a:cs typeface="Rubik-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3746CD-E134-F40B-4189-E737B3AEF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4" y="11745912"/>
            <a:ext cx="3683000" cy="508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E2EFA55-482B-548A-9476-8FD4BD3F807E}"/>
              </a:ext>
            </a:extLst>
          </p:cNvPr>
          <p:cNvSpPr/>
          <p:nvPr/>
        </p:nvSpPr>
        <p:spPr>
          <a:xfrm>
            <a:off x="10058400" y="2030663"/>
            <a:ext cx="1761545" cy="17615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94CC52-FCC8-BE38-FBD0-560E5B09E986}"/>
              </a:ext>
            </a:extLst>
          </p:cNvPr>
          <p:cNvSpPr/>
          <p:nvPr/>
        </p:nvSpPr>
        <p:spPr>
          <a:xfrm>
            <a:off x="11333008" y="4261562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31B79E-0B7B-AE62-F7BA-1129104A1DDA}"/>
              </a:ext>
            </a:extLst>
          </p:cNvPr>
          <p:cNvSpPr/>
          <p:nvPr/>
        </p:nvSpPr>
        <p:spPr>
          <a:xfrm>
            <a:off x="11819945" y="5492916"/>
            <a:ext cx="550126" cy="550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E71846E-9744-C36B-8FC9-69B38A477096}"/>
              </a:ext>
            </a:extLst>
          </p:cNvPr>
          <p:cNvSpPr/>
          <p:nvPr/>
        </p:nvSpPr>
        <p:spPr>
          <a:xfrm>
            <a:off x="11911298" y="6512396"/>
            <a:ext cx="550126" cy="550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8C00C47-0884-5DD7-7F9A-FDA627C9CDD6}"/>
              </a:ext>
            </a:extLst>
          </p:cNvPr>
          <p:cNvSpPr/>
          <p:nvPr/>
        </p:nvSpPr>
        <p:spPr>
          <a:xfrm>
            <a:off x="838200" y="4953000"/>
            <a:ext cx="6858000" cy="5943600"/>
          </a:xfrm>
          <a:prstGeom prst="roundRect">
            <a:avLst>
              <a:gd name="adj" fmla="val 3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5E81F62D-309B-14EE-21B6-58349A2D2920}"/>
              </a:ext>
            </a:extLst>
          </p:cNvPr>
          <p:cNvSpPr/>
          <p:nvPr/>
        </p:nvSpPr>
        <p:spPr>
          <a:xfrm rot="12828329">
            <a:off x="4639393" y="10255989"/>
            <a:ext cx="1260471" cy="157558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217296" y="5387975"/>
            <a:ext cx="6099809" cy="505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25194">
              <a:lnSpc>
                <a:spcPct val="100000"/>
              </a:lnSpc>
              <a:spcBef>
                <a:spcPts val="95"/>
              </a:spcBef>
            </a:pPr>
            <a:r>
              <a:rPr dirty="0"/>
              <a:t>Does</a:t>
            </a:r>
            <a:r>
              <a:rPr spc="-80" dirty="0"/>
              <a:t> </a:t>
            </a:r>
            <a:r>
              <a:rPr dirty="0"/>
              <a:t>it</a:t>
            </a:r>
            <a:r>
              <a:rPr spc="-75" dirty="0"/>
              <a:t> </a:t>
            </a:r>
            <a:r>
              <a:rPr dirty="0"/>
              <a:t>include</a:t>
            </a:r>
            <a:r>
              <a:rPr spc="-75" dirty="0"/>
              <a:t> </a:t>
            </a:r>
            <a:r>
              <a:rPr spc="-10" dirty="0"/>
              <a:t>references </a:t>
            </a:r>
            <a:r>
              <a:rPr dirty="0"/>
              <a:t>to</a:t>
            </a:r>
            <a:r>
              <a:rPr spc="-85" dirty="0"/>
              <a:t> </a:t>
            </a:r>
            <a:r>
              <a:rPr dirty="0"/>
              <a:t>original</a:t>
            </a:r>
            <a:r>
              <a:rPr spc="-80" dirty="0"/>
              <a:t> </a:t>
            </a:r>
            <a:r>
              <a:rPr spc="-10" dirty="0"/>
              <a:t>sources?</a:t>
            </a:r>
          </a:p>
          <a:p>
            <a:pPr>
              <a:lnSpc>
                <a:spcPct val="100000"/>
              </a:lnSpc>
            </a:pPr>
            <a:endParaRPr sz="3950" dirty="0"/>
          </a:p>
          <a:p>
            <a:pPr marL="12700" marR="5080">
              <a:lnSpc>
                <a:spcPct val="100000"/>
              </a:lnSpc>
            </a:pPr>
            <a:r>
              <a:rPr spc="-10" dirty="0"/>
              <a:t>How</a:t>
            </a:r>
            <a:r>
              <a:rPr spc="-145" dirty="0"/>
              <a:t> </a:t>
            </a:r>
            <a:r>
              <a:rPr dirty="0"/>
              <a:t>current</a:t>
            </a:r>
            <a:r>
              <a:rPr spc="-85" dirty="0"/>
              <a:t> </a:t>
            </a:r>
            <a:r>
              <a:rPr dirty="0"/>
              <a:t>is</a:t>
            </a:r>
            <a:r>
              <a:rPr spc="-140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spc="-10" dirty="0"/>
              <a:t>information </a:t>
            </a:r>
            <a:r>
              <a:rPr dirty="0"/>
              <a:t>and</a:t>
            </a:r>
            <a:r>
              <a:rPr spc="-70" dirty="0"/>
              <a:t> </a:t>
            </a:r>
            <a:r>
              <a:rPr spc="-10" dirty="0"/>
              <a:t>how</a:t>
            </a:r>
            <a:r>
              <a:rPr spc="-120" dirty="0"/>
              <a:t> </a:t>
            </a:r>
            <a:r>
              <a:rPr dirty="0"/>
              <a:t>often</a:t>
            </a:r>
            <a:r>
              <a:rPr spc="-7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it</a:t>
            </a:r>
            <a:r>
              <a:rPr spc="-70" dirty="0"/>
              <a:t> </a:t>
            </a:r>
            <a:r>
              <a:rPr spc="-10" dirty="0"/>
              <a:t>updated?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00" dirty="0"/>
          </a:p>
          <a:p>
            <a:pPr marL="12700" marR="194945">
              <a:lnSpc>
                <a:spcPct val="100000"/>
              </a:lnSpc>
            </a:pPr>
            <a:r>
              <a:rPr dirty="0"/>
              <a:t>Does</a:t>
            </a:r>
            <a:r>
              <a:rPr spc="-145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spc="-10" dirty="0"/>
              <a:t>information</a:t>
            </a:r>
            <a:r>
              <a:rPr spc="-90" dirty="0"/>
              <a:t> </a:t>
            </a:r>
            <a:r>
              <a:rPr spc="-25" dirty="0"/>
              <a:t>get </a:t>
            </a:r>
            <a:r>
              <a:rPr spc="-30" dirty="0"/>
              <a:t>reviewed</a:t>
            </a:r>
            <a:r>
              <a:rPr spc="-100" dirty="0"/>
              <a:t> </a:t>
            </a:r>
            <a:r>
              <a:rPr spc="-35" dirty="0"/>
              <a:t>by</a:t>
            </a:r>
            <a:r>
              <a:rPr spc="-130" dirty="0"/>
              <a:t> </a:t>
            </a:r>
            <a:r>
              <a:rPr spc="-10" dirty="0"/>
              <a:t>someone</a:t>
            </a:r>
            <a:r>
              <a:rPr spc="-140" dirty="0"/>
              <a:t> </a:t>
            </a:r>
            <a:r>
              <a:rPr spc="-20" dirty="0"/>
              <a:t>with </a:t>
            </a:r>
            <a:r>
              <a:rPr spc="-25" dirty="0"/>
              <a:t>medical/research</a:t>
            </a:r>
            <a:r>
              <a:rPr spc="-40" dirty="0"/>
              <a:t> </a:t>
            </a:r>
            <a:r>
              <a:rPr spc="-10" dirty="0"/>
              <a:t>credentials </a:t>
            </a:r>
            <a:r>
              <a:rPr dirty="0"/>
              <a:t>before</a:t>
            </a:r>
            <a:r>
              <a:rPr spc="-125" dirty="0"/>
              <a:t> </a:t>
            </a:r>
            <a:r>
              <a:rPr dirty="0"/>
              <a:t>it's</a:t>
            </a:r>
            <a:r>
              <a:rPr spc="-125" dirty="0"/>
              <a:t> </a:t>
            </a:r>
            <a:r>
              <a:rPr spc="-10" dirty="0"/>
              <a:t>posted?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834">
              <a:lnSpc>
                <a:spcPct val="100000"/>
              </a:lnSpc>
              <a:spcBef>
                <a:spcPts val="100"/>
              </a:spcBef>
            </a:pP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so</a:t>
            </a:r>
            <a:r>
              <a:rPr spc="-35" dirty="0"/>
              <a:t> </a:t>
            </a:r>
            <a:r>
              <a:rPr dirty="0"/>
              <a:t>many</a:t>
            </a:r>
            <a:r>
              <a:rPr spc="-155" dirty="0"/>
              <a:t> </a:t>
            </a:r>
            <a:r>
              <a:rPr dirty="0"/>
              <a:t>patient</a:t>
            </a:r>
            <a:r>
              <a:rPr spc="-35" dirty="0"/>
              <a:t> </a:t>
            </a:r>
            <a:r>
              <a:rPr dirty="0"/>
              <a:t>resource</a:t>
            </a:r>
            <a:r>
              <a:rPr spc="-135" dirty="0"/>
              <a:t> </a:t>
            </a:r>
            <a:r>
              <a:rPr spc="-10" dirty="0"/>
              <a:t>websites, </a:t>
            </a:r>
            <a:r>
              <a:rPr dirty="0"/>
              <a:t>how</a:t>
            </a:r>
            <a:r>
              <a:rPr spc="-155" dirty="0"/>
              <a:t> </a:t>
            </a:r>
            <a:r>
              <a:rPr dirty="0"/>
              <a:t>do</a:t>
            </a:r>
            <a:r>
              <a:rPr spc="-155" dirty="0"/>
              <a:t> </a:t>
            </a:r>
            <a:r>
              <a:rPr dirty="0"/>
              <a:t>you</a:t>
            </a:r>
            <a:r>
              <a:rPr spc="-35" dirty="0"/>
              <a:t> </a:t>
            </a:r>
            <a:r>
              <a:rPr spc="-20" dirty="0"/>
              <a:t>know</a:t>
            </a:r>
            <a:r>
              <a:rPr spc="-229" dirty="0"/>
              <a:t> </a:t>
            </a:r>
            <a:r>
              <a:rPr dirty="0"/>
              <a:t>which</a:t>
            </a:r>
            <a:r>
              <a:rPr spc="-35" dirty="0"/>
              <a:t> </a:t>
            </a:r>
            <a:r>
              <a:rPr dirty="0"/>
              <a:t>ones</a:t>
            </a:r>
            <a:r>
              <a:rPr spc="-155" dirty="0"/>
              <a:t> </a:t>
            </a:r>
            <a:r>
              <a:rPr dirty="0"/>
              <a:t>you</a:t>
            </a:r>
            <a:r>
              <a:rPr spc="-40" dirty="0"/>
              <a:t> </a:t>
            </a:r>
            <a:r>
              <a:rPr dirty="0"/>
              <a:t>can</a:t>
            </a:r>
            <a:r>
              <a:rPr spc="-120" dirty="0"/>
              <a:t> </a:t>
            </a:r>
            <a:r>
              <a:rPr spc="-10" dirty="0"/>
              <a:t>trust?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139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Rubik-Medium</vt:lpstr>
      <vt:lpstr>Rubik</vt:lpstr>
      <vt:lpstr>Calibri</vt:lpstr>
      <vt:lpstr>Rubik-BoldItalic</vt:lpstr>
      <vt:lpstr>Office Theme</vt:lpstr>
      <vt:lpstr>With so many patient resource websites, how do you know which ones you can trust?</vt:lpstr>
      <vt:lpstr>With so many patient resource websites, how do you know which ones you can trust?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so many patient resource websites, how do you know which ones you can trust?</dc:title>
  <dc:creator>Lauren Lett</dc:creator>
  <cp:lastModifiedBy>Lauren Lett</cp:lastModifiedBy>
  <cp:revision>2</cp:revision>
  <dcterms:created xsi:type="dcterms:W3CDTF">2022-08-04T13:06:07Z</dcterms:created>
  <dcterms:modified xsi:type="dcterms:W3CDTF">2022-08-15T15:43:54Z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2022-08-04T00:00:00Z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2022-08-04T00:00:00Z</vt:filetime>
  </property>
  <property fmtid="{D5CDD505-2E9C-101B-9397-08002B2CF9AE}" pid="5" name="Producer">
    <vt:lpwstr>Adobe PDF Library 16.0.7</vt:lpwstr>
  </property>
</Properties>
</file>